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60" r:id="rId1"/>
  </p:sldMasterIdLst>
  <p:sldIdLst>
    <p:sldId id="267" r:id="rId2"/>
    <p:sldId id="257" r:id="rId3"/>
    <p:sldId id="258" r:id="rId4"/>
    <p:sldId id="259" r:id="rId5"/>
    <p:sldId id="268" r:id="rId6"/>
    <p:sldId id="261" r:id="rId7"/>
    <p:sldId id="262" r:id="rId8"/>
    <p:sldId id="263" r:id="rId9"/>
    <p:sldId id="264" r:id="rId10"/>
    <p:sldId id="265" r:id="rId11"/>
    <p:sldId id="280" r:id="rId12"/>
    <p:sldId id="281" r:id="rId13"/>
    <p:sldId id="282" r:id="rId14"/>
    <p:sldId id="266" r:id="rId15"/>
    <p:sldId id="269" r:id="rId16"/>
    <p:sldId id="270" r:id="rId17"/>
    <p:sldId id="271" r:id="rId18"/>
    <p:sldId id="272" r:id="rId19"/>
    <p:sldId id="273" r:id="rId20"/>
    <p:sldId id="274" r:id="rId21"/>
    <p:sldId id="276" r:id="rId22"/>
    <p:sldId id="277" r:id="rId23"/>
    <p:sldId id="278" r:id="rId2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302E329-E795-4902-9DE8-BC5F036B6FC2}" type="datetimeFigureOut">
              <a:rPr lang="fa-IR" smtClean="0"/>
              <a:pPr/>
              <a:t>28/11/1439</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FB2AECA-49D1-4629-95A8-BD414A2D6B2B}"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02E329-E795-4902-9DE8-BC5F036B6FC2}" type="datetimeFigureOut">
              <a:rPr lang="fa-IR" smtClean="0"/>
              <a:pPr/>
              <a:t>28/11/1439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B2AECA-49D1-4629-95A8-BD414A2D6B2B}"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02E329-E795-4902-9DE8-BC5F036B6FC2}" type="datetimeFigureOut">
              <a:rPr lang="fa-IR" smtClean="0"/>
              <a:pPr/>
              <a:t>28/11/1439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B2AECA-49D1-4629-95A8-BD414A2D6B2B}"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302E329-E795-4902-9DE8-BC5F036B6FC2}" type="datetimeFigureOut">
              <a:rPr lang="fa-IR" smtClean="0"/>
              <a:pPr/>
              <a:t>28/11/1439</a:t>
            </a:fld>
            <a:endParaRPr lang="fa-IR"/>
          </a:p>
        </p:txBody>
      </p:sp>
      <p:sp>
        <p:nvSpPr>
          <p:cNvPr id="9" name="Slide Number Placeholder 8"/>
          <p:cNvSpPr>
            <a:spLocks noGrp="1"/>
          </p:cNvSpPr>
          <p:nvPr>
            <p:ph type="sldNum" sz="quarter" idx="15"/>
          </p:nvPr>
        </p:nvSpPr>
        <p:spPr/>
        <p:txBody>
          <a:bodyPr rtlCol="0"/>
          <a:lstStyle/>
          <a:p>
            <a:fld id="{FFB2AECA-49D1-4629-95A8-BD414A2D6B2B}" type="slidenum">
              <a:rPr lang="fa-IR" smtClean="0"/>
              <a:pPr/>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302E329-E795-4902-9DE8-BC5F036B6FC2}" type="datetimeFigureOut">
              <a:rPr lang="fa-IR" smtClean="0"/>
              <a:pPr/>
              <a:t>28/11/1439</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FB2AECA-49D1-4629-95A8-BD414A2D6B2B}"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302E329-E795-4902-9DE8-BC5F036B6FC2}" type="datetimeFigureOut">
              <a:rPr lang="fa-IR" smtClean="0"/>
              <a:pPr/>
              <a:t>28/11/1439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B2AECA-49D1-4629-95A8-BD414A2D6B2B}" type="slidenum">
              <a:rPr lang="fa-IR" smtClean="0"/>
              <a:pPr/>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302E329-E795-4902-9DE8-BC5F036B6FC2}" type="datetimeFigureOut">
              <a:rPr lang="fa-IR" smtClean="0"/>
              <a:pPr/>
              <a:t>28/11/1439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FB2AECA-49D1-4629-95A8-BD414A2D6B2B}" type="slidenum">
              <a:rPr lang="fa-IR" smtClean="0"/>
              <a:pPr/>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302E329-E795-4902-9DE8-BC5F036B6FC2}" type="datetimeFigureOut">
              <a:rPr lang="fa-IR" smtClean="0"/>
              <a:pPr/>
              <a:t>28/11/1439</a:t>
            </a:fld>
            <a:endParaRPr lang="fa-IR"/>
          </a:p>
        </p:txBody>
      </p:sp>
      <p:sp>
        <p:nvSpPr>
          <p:cNvPr id="7" name="Slide Number Placeholder 6"/>
          <p:cNvSpPr>
            <a:spLocks noGrp="1"/>
          </p:cNvSpPr>
          <p:nvPr>
            <p:ph type="sldNum" sz="quarter" idx="11"/>
          </p:nvPr>
        </p:nvSpPr>
        <p:spPr/>
        <p:txBody>
          <a:bodyPr rtlCol="0"/>
          <a:lstStyle/>
          <a:p>
            <a:fld id="{FFB2AECA-49D1-4629-95A8-BD414A2D6B2B}" type="slidenum">
              <a:rPr lang="fa-IR" smtClean="0"/>
              <a:pPr/>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02E329-E795-4902-9DE8-BC5F036B6FC2}" type="datetimeFigureOut">
              <a:rPr lang="fa-IR" smtClean="0"/>
              <a:pPr/>
              <a:t>28/11/1439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FB2AECA-49D1-4629-95A8-BD414A2D6B2B}"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302E329-E795-4902-9DE8-BC5F036B6FC2}" type="datetimeFigureOut">
              <a:rPr lang="fa-IR" smtClean="0"/>
              <a:pPr/>
              <a:t>28/11/1439</a:t>
            </a:fld>
            <a:endParaRPr lang="fa-IR"/>
          </a:p>
        </p:txBody>
      </p:sp>
      <p:sp>
        <p:nvSpPr>
          <p:cNvPr id="22" name="Slide Number Placeholder 21"/>
          <p:cNvSpPr>
            <a:spLocks noGrp="1"/>
          </p:cNvSpPr>
          <p:nvPr>
            <p:ph type="sldNum" sz="quarter" idx="15"/>
          </p:nvPr>
        </p:nvSpPr>
        <p:spPr/>
        <p:txBody>
          <a:bodyPr rtlCol="0"/>
          <a:lstStyle/>
          <a:p>
            <a:fld id="{FFB2AECA-49D1-4629-95A8-BD414A2D6B2B}" type="slidenum">
              <a:rPr lang="fa-IR" smtClean="0"/>
              <a:pPr/>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302E329-E795-4902-9DE8-BC5F036B6FC2}" type="datetimeFigureOut">
              <a:rPr lang="fa-IR" smtClean="0"/>
              <a:pPr/>
              <a:t>28/11/1439</a:t>
            </a:fld>
            <a:endParaRPr lang="fa-IR"/>
          </a:p>
        </p:txBody>
      </p:sp>
      <p:sp>
        <p:nvSpPr>
          <p:cNvPr id="18" name="Slide Number Placeholder 17"/>
          <p:cNvSpPr>
            <a:spLocks noGrp="1"/>
          </p:cNvSpPr>
          <p:nvPr>
            <p:ph type="sldNum" sz="quarter" idx="11"/>
          </p:nvPr>
        </p:nvSpPr>
        <p:spPr/>
        <p:txBody>
          <a:bodyPr rtlCol="0"/>
          <a:lstStyle/>
          <a:p>
            <a:fld id="{FFB2AECA-49D1-4629-95A8-BD414A2D6B2B}" type="slidenum">
              <a:rPr lang="fa-IR" smtClean="0"/>
              <a:pPr/>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02E329-E795-4902-9DE8-BC5F036B6FC2}" type="datetimeFigureOut">
              <a:rPr lang="fa-IR" smtClean="0"/>
              <a:pPr/>
              <a:t>28/11/1439</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FB2AECA-49D1-4629-95A8-BD414A2D6B2B}"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8229600" cy="5721499"/>
          </a:xfrm>
        </p:spPr>
        <p:txBody>
          <a:bodyPr>
            <a:normAutofit lnSpcReduction="10000"/>
          </a:bodyPr>
          <a:lstStyle/>
          <a:p>
            <a:pPr algn="ctr">
              <a:buNone/>
            </a:pPr>
            <a:r>
              <a:rPr lang="fa-IR" sz="4000" dirty="0" smtClean="0"/>
              <a:t>بسم الله الرحمن الرحیم </a:t>
            </a:r>
          </a:p>
          <a:p>
            <a:pPr>
              <a:buNone/>
            </a:pPr>
            <a:endParaRPr lang="fa-IR" sz="4400" dirty="0" smtClean="0"/>
          </a:p>
          <a:p>
            <a:pPr>
              <a:buNone/>
            </a:pPr>
            <a:r>
              <a:rPr lang="fa-IR" sz="4400" dirty="0" smtClean="0"/>
              <a:t>روانپزشکی کودکان</a:t>
            </a:r>
          </a:p>
          <a:p>
            <a:pPr>
              <a:buNone/>
            </a:pPr>
            <a:r>
              <a:rPr lang="fa-IR" sz="4000" dirty="0" smtClean="0"/>
              <a:t>-</a:t>
            </a:r>
            <a:r>
              <a:rPr lang="fa-IR" sz="2800" dirty="0" smtClean="0"/>
              <a:t>اختلال کم توجهی وبیش فعالی</a:t>
            </a:r>
            <a:endParaRPr lang="fa-IR" sz="4000" dirty="0" smtClean="0"/>
          </a:p>
          <a:p>
            <a:pPr>
              <a:buNone/>
            </a:pPr>
            <a:r>
              <a:rPr lang="fa-IR" dirty="0" smtClean="0"/>
              <a:t>-</a:t>
            </a:r>
            <a:r>
              <a:rPr lang="fa-IR" sz="2800" dirty="0" smtClean="0"/>
              <a:t>اختلالات دفعی</a:t>
            </a:r>
          </a:p>
          <a:p>
            <a:pPr>
              <a:buNone/>
            </a:pPr>
            <a:r>
              <a:rPr lang="fa-IR" sz="2800" dirty="0" smtClean="0"/>
              <a:t>-اختلالات افسردگی در کودکان</a:t>
            </a:r>
          </a:p>
          <a:p>
            <a:pPr>
              <a:buNone/>
            </a:pPr>
            <a:r>
              <a:rPr lang="fa-IR" sz="2800" dirty="0" smtClean="0"/>
              <a:t>-اختلال اضطرابی کودکان</a:t>
            </a:r>
          </a:p>
          <a:p>
            <a:pPr>
              <a:buNone/>
            </a:pPr>
            <a:r>
              <a:rPr lang="fa-IR" sz="4000" dirty="0" smtClean="0"/>
              <a:t>-</a:t>
            </a:r>
            <a:r>
              <a:rPr lang="fa-IR" sz="2800" dirty="0" smtClean="0"/>
              <a:t>کم توانی ذهنی</a:t>
            </a:r>
          </a:p>
          <a:p>
            <a:pPr algn="ctr">
              <a:buNone/>
            </a:pPr>
            <a:r>
              <a:rPr lang="fa-IR" dirty="0" smtClean="0"/>
              <a:t>فاطمه شاه ولی </a:t>
            </a:r>
            <a:r>
              <a:rPr lang="fa-IR" dirty="0" smtClean="0"/>
              <a:t>      تحت نظارت دکتر ادیبی  </a:t>
            </a:r>
          </a:p>
          <a:p>
            <a:pPr algn="ctr">
              <a:buNone/>
            </a:pPr>
            <a:r>
              <a:rPr lang="fa-IR" smtClean="0"/>
              <a:t>با تشکر از جناب دکتر ولی زاده</a:t>
            </a:r>
          </a:p>
          <a:p>
            <a:pPr algn="ctr">
              <a:buNone/>
            </a:pPr>
            <a:endParaRPr lang="fa-IR" dirty="0" smtClean="0"/>
          </a:p>
          <a:p>
            <a:pPr algn="ctr">
              <a:buNone/>
            </a:pPr>
            <a:endParaRPr lang="fa-IR" dirty="0" smtClean="0"/>
          </a:p>
          <a:p>
            <a:pPr algn="ctr">
              <a:buNone/>
            </a:pPr>
            <a:endParaRPr lang="fa-IR" sz="4000" dirty="0"/>
          </a:p>
        </p:txBody>
      </p:sp>
    </p:spTree>
  </p:cSld>
  <p:clrMapOvr>
    <a:masterClrMapping/>
  </p:clrMapOvr>
  <p:transition>
    <p:spli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787208" cy="6069288"/>
          </a:xfrm>
        </p:spPr>
        <p:txBody>
          <a:bodyPr>
            <a:normAutofit/>
          </a:bodyPr>
          <a:lstStyle/>
          <a:p>
            <a:pPr>
              <a:buNone/>
            </a:pPr>
            <a:r>
              <a:rPr lang="fa-IR" sz="3600" dirty="0" smtClean="0"/>
              <a:t>درمان بی اختیاری ادرار:</a:t>
            </a:r>
            <a:endParaRPr lang="fa-IR" dirty="0" smtClean="0"/>
          </a:p>
          <a:p>
            <a:pPr>
              <a:buNone/>
            </a:pPr>
            <a:endParaRPr lang="fa-IR" dirty="0" smtClean="0"/>
          </a:p>
          <a:p>
            <a:pPr>
              <a:buNone/>
            </a:pPr>
            <a:r>
              <a:rPr lang="fa-IR" dirty="0" smtClean="0"/>
              <a:t>   الف-رفتاردرمانی : شرطی سازی کلاسیک توسط زنگ وتشکچه موثرترین درمان برای بی اختیاری ادرار است به طوری که باعث بهبودی دربیش از 50درصد موارد میگردد.</a:t>
            </a:r>
          </a:p>
          <a:p>
            <a:pPr>
              <a:buNone/>
            </a:pPr>
            <a:r>
              <a:rPr lang="fa-IR" dirty="0" smtClean="0"/>
              <a:t>   ب-درمان دارویی :شامل </a:t>
            </a:r>
          </a:p>
          <a:p>
            <a:pPr>
              <a:buNone/>
            </a:pPr>
            <a:r>
              <a:rPr lang="fa-IR" dirty="0" smtClean="0"/>
              <a:t>  1-دسموپرسین(یک انتی دیورتیک که به شکل اسپری داخل بینی ,قرص و ترکیبات زیرزبانی در کاهش بی اختیاری نقش دارد)</a:t>
            </a:r>
          </a:p>
          <a:p>
            <a:pPr>
              <a:buNone/>
            </a:pPr>
            <a:r>
              <a:rPr lang="fa-IR" dirty="0" smtClean="0"/>
              <a:t>  2-ربوکسیتین(یک مهارکننده بازجذب نوراپی نفرین است)</a:t>
            </a:r>
          </a:p>
          <a:p>
            <a:pPr>
              <a:buNone/>
            </a:pPr>
            <a:r>
              <a:rPr lang="fa-IR" dirty="0" smtClean="0"/>
              <a:t>  3-ایمی پرامین </a:t>
            </a:r>
          </a:p>
        </p:txBody>
      </p:sp>
    </p:spTree>
  </p:cSld>
  <p:clrMapOvr>
    <a:masterClrMapping/>
  </p:clrMapOvr>
  <p:transition>
    <p:split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715200" cy="6069288"/>
          </a:xfrm>
        </p:spPr>
        <p:txBody>
          <a:bodyPr>
            <a:normAutofit/>
          </a:bodyPr>
          <a:lstStyle/>
          <a:p>
            <a:pPr>
              <a:buNone/>
            </a:pPr>
            <a:r>
              <a:rPr lang="fa-IR" sz="3600" dirty="0" smtClean="0"/>
              <a:t>  اختلالات افسردگی در کودکان </a:t>
            </a:r>
          </a:p>
          <a:p>
            <a:pPr>
              <a:buNone/>
            </a:pPr>
            <a:r>
              <a:rPr lang="fa-IR" dirty="0" smtClean="0"/>
              <a:t>   اختلالات افسردگی در کودکان ونوجوانان با احساس غمگینی نافذ,بی حوصلگی یا تحریک پذیری مشخص میشود که در ان فرد از هیچ چیز لذت نمی برد .مهم ترین نکته در افتراق افسردگی از اختلالات خلقی اینکه افسردگی باعث تخریب عملکرد می گردد که به علت شدت وطول مدت ان است . </a:t>
            </a:r>
          </a:p>
          <a:p>
            <a:pPr>
              <a:buNone/>
            </a:pPr>
            <a:r>
              <a:rPr lang="fa-IR" dirty="0" smtClean="0"/>
              <a:t>   اختلالات افسردگی در کودکان در تمام سنین روی می دهد ولی با افزایش سن شیوع ان بیشتر می شود .کودکا ن افسرده کم سن تر علائمی نظیر توهمات شنوایی هماهنگ با خلق ,شکایت های جسمی ,ظاهر غمگین وگوشه گیر و اعتماد به نفس ضعیف دارند .</a:t>
            </a:r>
          </a:p>
          <a:p>
            <a:pPr>
              <a:buNone/>
            </a:pPr>
            <a:r>
              <a:rPr lang="fa-IR" dirty="0" smtClean="0"/>
              <a:t>   اختلالات خلقی درکودکان سنین قبل از مدرسه بسیار نادر است میزان افسردگی اساسی در کودکان 0/3درصد است در نوجوانان 6-1درصد است </a:t>
            </a:r>
          </a:p>
          <a:p>
            <a:pPr>
              <a:buNone/>
            </a:pPr>
            <a:r>
              <a:rPr lang="fa-IR" dirty="0" smtClean="0"/>
              <a:t>   ودر دختران دو برابرپسران است .اواخر نوجوانی شیوع ان به 25-16درصد میرسد.</a:t>
            </a:r>
            <a:endParaRPr lang="fa-IR" dirty="0"/>
          </a:p>
        </p:txBody>
      </p:sp>
    </p:spTree>
  </p:cSld>
  <p:clrMapOvr>
    <a:masterClrMapping/>
  </p:clrMapOvr>
  <p:transition>
    <p:split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787208" cy="6069288"/>
          </a:xfrm>
        </p:spPr>
        <p:txBody>
          <a:bodyPr/>
          <a:lstStyle/>
          <a:p>
            <a:pPr>
              <a:buNone/>
            </a:pPr>
            <a:endParaRPr lang="fa-IR" dirty="0" smtClean="0"/>
          </a:p>
          <a:p>
            <a:pPr>
              <a:buNone/>
            </a:pPr>
            <a:r>
              <a:rPr lang="fa-IR" dirty="0" smtClean="0"/>
              <a:t>    براساس </a:t>
            </a:r>
            <a:r>
              <a:rPr lang="en-US" sz="2000" dirty="0" smtClean="0"/>
              <a:t>DSM5</a:t>
            </a:r>
            <a:r>
              <a:rPr lang="en-US" dirty="0" smtClean="0"/>
              <a:t> </a:t>
            </a:r>
            <a:r>
              <a:rPr lang="fa-IR" dirty="0" smtClean="0"/>
              <a:t>ملاک های تشخیص افسردگی در کودکان مشابه بزرگسان است جز اینکه در کودکان ونوجوانان به جای خلق افسرده ,خلق تحریک پذیروبه جای کاهش وزن,عدم وزن گیری میتواند دیده شود .پزرگسالان مشکلات بیشتری در خواب واشتها نسبت به کودکان دارند ودر بزرگسالان رفتارهای ضد اجتماعی و سومصرف مواد میتواند اتفاق بیفتد .</a:t>
            </a:r>
          </a:p>
          <a:p>
            <a:pPr>
              <a:buNone/>
            </a:pPr>
            <a:r>
              <a:rPr lang="fa-IR" dirty="0" smtClean="0"/>
              <a:t>   اپیزود های افسردگی اساسی در کودکان قبل از بلوغ به شکل شکایات جسمی بیقراری روانی حرکتی وتوهمات هماهنگ با خلق دیده میشود .</a:t>
            </a:r>
          </a:p>
          <a:p>
            <a:pPr>
              <a:buNone/>
            </a:pPr>
            <a:r>
              <a:rPr lang="fa-IR" dirty="0" smtClean="0"/>
              <a:t>   اختلالات خلقی زودرس تمایل بیشتری به مزمن شدن دارند وشدیدترین نوع اختلالات خلقی هستند .</a:t>
            </a:r>
          </a:p>
          <a:p>
            <a:pPr>
              <a:buNone/>
            </a:pPr>
            <a:r>
              <a:rPr lang="fa-IR" dirty="0" smtClean="0"/>
              <a:t>  شایع ترین اختلالاتی که در کودکان همراه با افسردگی دیده میشود به ترتیب اختلالات اضطرابی ,اختلالات ایذایی و اختلالات کم توجهی بیش فعالی و در نوجوانان اختلالات مصرف مواد می باشد.</a:t>
            </a:r>
            <a:endParaRPr lang="fa-IR" dirty="0"/>
          </a:p>
        </p:txBody>
      </p:sp>
    </p:spTree>
  </p:cSld>
  <p:clrMapOvr>
    <a:masterClrMapping/>
  </p:clrMapOvr>
  <p:transition>
    <p:split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15200" cy="6141296"/>
          </a:xfrm>
        </p:spPr>
        <p:txBody>
          <a:bodyPr>
            <a:normAutofit/>
          </a:bodyPr>
          <a:lstStyle/>
          <a:p>
            <a:pPr>
              <a:buNone/>
            </a:pPr>
            <a:endParaRPr lang="fa-IR" dirty="0" smtClean="0"/>
          </a:p>
          <a:p>
            <a:pPr>
              <a:buNone/>
            </a:pPr>
            <a:r>
              <a:rPr lang="fa-IR" dirty="0" smtClean="0"/>
              <a:t>    سیر وپیش اگهی اختلالات خلقی در کودکان و نوجوانان بستگی به شدت اپیزود ,سرعت شروع درمان ,میزان پاسخ به درمان و وجود اختلالات همراه دارد.</a:t>
            </a:r>
          </a:p>
          <a:p>
            <a:pPr>
              <a:buNone/>
            </a:pPr>
            <a:r>
              <a:rPr lang="fa-IR" dirty="0" smtClean="0"/>
              <a:t>   دراکثر موارد سن شروع پایین تر ,اپیزودهای مکررو اختلالات همراه پیش اگهی بدتری به همراه دارند .</a:t>
            </a:r>
          </a:p>
          <a:p>
            <a:pPr>
              <a:buNone/>
            </a:pPr>
            <a:r>
              <a:rPr lang="fa-IR" dirty="0" smtClean="0"/>
              <a:t>   متوسط یک دوره افسردگی اساسی در کودکان ونوجوانان 9ماه طول می کشد .</a:t>
            </a:r>
          </a:p>
          <a:p>
            <a:pPr>
              <a:buNone/>
            </a:pPr>
            <a:r>
              <a:rPr lang="fa-IR" sz="3600" dirty="0" smtClean="0"/>
              <a:t>  درمان:</a:t>
            </a:r>
          </a:p>
          <a:p>
            <a:pPr>
              <a:buNone/>
            </a:pPr>
            <a:r>
              <a:rPr lang="fa-IR" dirty="0" smtClean="0"/>
              <a:t>  داروهای مهارکننده انتخابی بازجذب سروتونین خط اول درمان هستند </a:t>
            </a:r>
          </a:p>
          <a:p>
            <a:pPr>
              <a:buNone/>
            </a:pPr>
            <a:r>
              <a:rPr lang="fa-IR" dirty="0" smtClean="0"/>
              <a:t>  فلوکسینتین و اسیتالوپرام مورد تایید بوده ولی دارای عوارض گوارشی,سردرد خواب الودگی وبی خوابی هستند .</a:t>
            </a:r>
          </a:p>
          <a:p>
            <a:pPr>
              <a:buNone/>
            </a:pPr>
            <a:r>
              <a:rPr lang="fa-IR" dirty="0" smtClean="0"/>
              <a:t>  سرترالین و سیتالوپرام نیز استفاده می شوند . در صورت عدم پاسخ به درمان بوپرپیون وونلافاکسین استفاده می شود.  </a:t>
            </a:r>
          </a:p>
          <a:p>
            <a:pPr>
              <a:buNone/>
            </a:pPr>
            <a:endParaRPr lang="fa-IR" dirty="0" smtClean="0"/>
          </a:p>
          <a:p>
            <a:pPr>
              <a:buNone/>
            </a:pPr>
            <a:endParaRPr lang="fa-IR" dirty="0" smtClean="0"/>
          </a:p>
          <a:p>
            <a:pPr>
              <a:buNone/>
            </a:pPr>
            <a:endParaRPr lang="fa-IR" dirty="0"/>
          </a:p>
        </p:txBody>
      </p:sp>
    </p:spTree>
  </p:cSld>
  <p:clrMapOvr>
    <a:masterClrMapping/>
  </p:clrMapOvr>
  <p:transition>
    <p:split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715200" cy="6069288"/>
          </a:xfrm>
        </p:spPr>
        <p:txBody>
          <a:bodyPr>
            <a:normAutofit/>
          </a:bodyPr>
          <a:lstStyle/>
          <a:p>
            <a:pPr>
              <a:buNone/>
            </a:pPr>
            <a:r>
              <a:rPr lang="fa-IR" sz="3600" dirty="0" smtClean="0"/>
              <a:t>  ترس واضطراب در کودکان </a:t>
            </a:r>
          </a:p>
          <a:p>
            <a:pPr>
              <a:buNone/>
            </a:pPr>
            <a:r>
              <a:rPr lang="fa-IR" dirty="0" smtClean="0"/>
              <a:t>    بعضی ترس ها در سنین مشخص طبیعی هستند ولی اگر ترسی مدت زیادی طول بکشد یا تاثیر زیادی بر زندگی کودک بگذارد بیمارگونه محسوب می شود .</a:t>
            </a:r>
          </a:p>
          <a:p>
            <a:pPr>
              <a:buNone/>
            </a:pPr>
            <a:r>
              <a:rPr lang="fa-IR" dirty="0" smtClean="0"/>
              <a:t>   پسران بیشتر از دختران در هر سنی ترس را تجربه می کنند وترس خود را شدیدتر وناتوان کننده تر گزارش می دهند .</a:t>
            </a:r>
          </a:p>
          <a:p>
            <a:pPr>
              <a:buNone/>
            </a:pPr>
            <a:r>
              <a:rPr lang="fa-IR" dirty="0" smtClean="0"/>
              <a:t>   بیشتر ترس ها با افزایش سن کاهش می یابند ولی ترس های مربوط به مدرسه ادامه یافته وترس مربوط به اجتماع هم به ان اضافه می شود .</a:t>
            </a:r>
          </a:p>
          <a:p>
            <a:pPr>
              <a:buNone/>
            </a:pPr>
            <a:r>
              <a:rPr lang="fa-IR" sz="3600" dirty="0" smtClean="0"/>
              <a:t>  ترس از اجتماع :</a:t>
            </a:r>
          </a:p>
          <a:p>
            <a:pPr>
              <a:buNone/>
            </a:pPr>
            <a:r>
              <a:rPr lang="fa-IR" dirty="0" smtClean="0"/>
              <a:t>   این ترس با نگرانی های زیاد در موقعیت های اجتماعی از جمله مدرسه مشخص می شود که موجب تنهایی کودک میشود. </a:t>
            </a:r>
          </a:p>
          <a:p>
            <a:pPr>
              <a:buNone/>
            </a:pPr>
            <a:r>
              <a:rPr lang="fa-IR" dirty="0" smtClean="0"/>
              <a:t>براساس</a:t>
            </a:r>
            <a:r>
              <a:rPr lang="en-US" dirty="0" smtClean="0"/>
              <a:t> DSM5</a:t>
            </a:r>
            <a:r>
              <a:rPr lang="fa-IR" dirty="0" smtClean="0"/>
              <a:t> این ترس ونگرانی باید در همه موقعیت های اجتماعی که فرد احساس میکند زیر ذره بین است وجود داشته باشد.</a:t>
            </a:r>
          </a:p>
          <a:p>
            <a:pPr>
              <a:buNone/>
            </a:pPr>
            <a:endParaRPr lang="fa-IR" dirty="0"/>
          </a:p>
        </p:txBody>
      </p:sp>
    </p:spTree>
  </p:cSld>
  <p:clrMapOvr>
    <a:masterClrMapping/>
  </p:clrMapOvr>
  <p:transition>
    <p:split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15200" cy="6141296"/>
          </a:xfrm>
        </p:spPr>
        <p:txBody>
          <a:bodyPr/>
          <a:lstStyle/>
          <a:p>
            <a:pPr>
              <a:buNone/>
            </a:pPr>
            <a:endParaRPr lang="fa-IR" dirty="0" smtClean="0"/>
          </a:p>
          <a:p>
            <a:pPr>
              <a:buNone/>
            </a:pPr>
            <a:r>
              <a:rPr lang="fa-IR" dirty="0" smtClean="0"/>
              <a:t>    دراین کودکان سابقه خانوادگی اختلال اضطرابی اجتماعی دیده می شود. </a:t>
            </a:r>
          </a:p>
          <a:p>
            <a:pPr>
              <a:buNone/>
            </a:pPr>
            <a:r>
              <a:rPr lang="fa-IR" sz="3600" dirty="0" smtClean="0"/>
              <a:t>فوبیای اختصاصی:</a:t>
            </a:r>
          </a:p>
          <a:p>
            <a:pPr>
              <a:buNone/>
            </a:pPr>
            <a:r>
              <a:rPr lang="fa-IR" dirty="0" smtClean="0"/>
              <a:t>    این اختلال شایع ترین بیماری اضطرابی کودکان است که در 10-4درصد کودکان در طی زندگی دیده می شود پیک سنی این اختلال سنین 13-10ساله است .انواع ترس اختصاصی به ویژه ترس از خون در دختران شایع تر است .در این اختلال کودکان ترس شدید وناتوان کنندهای نسبت به موقعیت ها واشیائی که که خطرناک وتهدید کننده نیستند دیده میشود </a:t>
            </a:r>
          </a:p>
          <a:p>
            <a:pPr>
              <a:buNone/>
            </a:pPr>
            <a:r>
              <a:rPr lang="fa-IR" dirty="0" smtClean="0"/>
              <a:t>   این ترس بیشتر در رابطه باعواملی است که میتوانند سلامتی انها را به خطر بیندازند مثل رعدوبرق و...</a:t>
            </a:r>
          </a:p>
          <a:p>
            <a:pPr>
              <a:buNone/>
            </a:pPr>
            <a:r>
              <a:rPr lang="fa-IR" dirty="0" smtClean="0"/>
              <a:t>    کودکان خلاف بزرگسالان غیرمنطقی و زیاد بودن ترس خود را درک </a:t>
            </a:r>
          </a:p>
          <a:p>
            <a:pPr>
              <a:buNone/>
            </a:pPr>
            <a:r>
              <a:rPr lang="fa-IR" dirty="0" smtClean="0"/>
              <a:t>   نمی کنند.</a:t>
            </a:r>
          </a:p>
          <a:p>
            <a:pPr>
              <a:buNone/>
            </a:pPr>
            <a:endParaRPr lang="fa-IR" dirty="0"/>
          </a:p>
        </p:txBody>
      </p:sp>
    </p:spTree>
  </p:cSld>
  <p:clrMapOvr>
    <a:masterClrMapping/>
  </p:clrMapOvr>
  <p:transition>
    <p:split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87208" cy="6141296"/>
          </a:xfrm>
        </p:spPr>
        <p:txBody>
          <a:bodyPr>
            <a:normAutofit/>
          </a:bodyPr>
          <a:lstStyle/>
          <a:p>
            <a:pPr>
              <a:buNone/>
            </a:pPr>
            <a:r>
              <a:rPr lang="fa-IR" sz="3600" dirty="0" smtClean="0"/>
              <a:t>اختلال اضطراب جدایی:</a:t>
            </a:r>
          </a:p>
          <a:p>
            <a:pPr>
              <a:buNone/>
            </a:pPr>
            <a:r>
              <a:rPr lang="fa-IR" dirty="0" smtClean="0"/>
              <a:t>   این اختلال بعد از ترس اختصاصی دومین بیماری شایع در کودکان است که در10-4درصد کودکان در طول زندگی دیده میشود. </a:t>
            </a:r>
          </a:p>
          <a:p>
            <a:pPr>
              <a:buNone/>
            </a:pPr>
            <a:r>
              <a:rPr lang="fa-IR" dirty="0" smtClean="0"/>
              <a:t>   کودکانی که مهاررفتاری شدید دارند یعنی در محیط های جدید و افراد غریبه دچار ترس وگوشه گیری شدید می شوند مستعد ابتلابه این اختلال اند .</a:t>
            </a:r>
          </a:p>
          <a:p>
            <a:pPr>
              <a:buNone/>
            </a:pPr>
            <a:r>
              <a:rPr lang="fa-IR" dirty="0" smtClean="0"/>
              <a:t>   این اختلال با ترس ونگرانی مداوم وغیر واقعی در زمینه به خطر افتادن زندگی والدین یا مراقبین اصلی مشخص می شود, کودک تمایلی به جدایی </a:t>
            </a:r>
          </a:p>
          <a:p>
            <a:pPr>
              <a:buNone/>
            </a:pPr>
            <a:r>
              <a:rPr lang="fa-IR" dirty="0" smtClean="0"/>
              <a:t>  از والدین نشان نمی دهد. </a:t>
            </a:r>
          </a:p>
          <a:p>
            <a:pPr>
              <a:buNone/>
            </a:pPr>
            <a:r>
              <a:rPr lang="fa-IR" dirty="0" smtClean="0"/>
              <a:t>در این اختلال علائم جسمی به ویژه دردهای شکمی وسردردشایع هستند </a:t>
            </a:r>
          </a:p>
          <a:p>
            <a:pPr>
              <a:buNone/>
            </a:pPr>
            <a:r>
              <a:rPr lang="fa-IR" dirty="0" smtClean="0"/>
              <a:t>کابوس هاس شبانه با محتوای جدایی از والدین می بینند .</a:t>
            </a:r>
          </a:p>
          <a:p>
            <a:pPr>
              <a:buNone/>
            </a:pPr>
            <a:r>
              <a:rPr lang="fa-IR" dirty="0" smtClean="0"/>
              <a:t>براساس </a:t>
            </a:r>
            <a:r>
              <a:rPr lang="en-US" dirty="0" smtClean="0"/>
              <a:t>DSM5 </a:t>
            </a:r>
            <a:r>
              <a:rPr lang="fa-IR" dirty="0" smtClean="0"/>
              <a:t>کودکان باید حداقل 3علامت که نشان دهنده اضطراب شدید انها در دوری از والدین است به مدت حداقل 4هفته داشته باشند .</a:t>
            </a:r>
            <a:endParaRPr lang="fa-IR" dirty="0"/>
          </a:p>
        </p:txBody>
      </p:sp>
    </p:spTree>
  </p:cSld>
  <p:clrMapOvr>
    <a:masterClrMapping/>
  </p:clrMapOvr>
  <p:transition>
    <p:spli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787208" cy="6213304"/>
          </a:xfrm>
        </p:spPr>
        <p:txBody>
          <a:bodyPr/>
          <a:lstStyle/>
          <a:p>
            <a:pPr>
              <a:buNone/>
            </a:pPr>
            <a:r>
              <a:rPr lang="fa-IR" dirty="0" smtClean="0"/>
              <a:t>  این کودکان در دوسوم موارد از بیماری اضطرابی دیگری رنج می برند </a:t>
            </a:r>
          </a:p>
          <a:p>
            <a:pPr>
              <a:buNone/>
            </a:pPr>
            <a:r>
              <a:rPr lang="fa-IR" dirty="0" smtClean="0"/>
              <a:t>  نیمی از انها دچار افسردگی خواهند شد و نسبت همسالان خود 3برابر شانس ابتلا به اختلال پانیک را دارند. </a:t>
            </a:r>
          </a:p>
          <a:p>
            <a:pPr>
              <a:buNone/>
            </a:pPr>
            <a:r>
              <a:rPr lang="fa-IR" sz="3200" dirty="0" smtClean="0"/>
              <a:t>  درمان :</a:t>
            </a:r>
          </a:p>
          <a:p>
            <a:pPr>
              <a:buNone/>
            </a:pPr>
            <a:r>
              <a:rPr lang="fa-IR" dirty="0" smtClean="0"/>
              <a:t>   داروهای مهارکننده انتخابی سروتونین درمان انتخابی در این کودکان هستند </a:t>
            </a:r>
          </a:p>
          <a:p>
            <a:pPr>
              <a:buNone/>
            </a:pPr>
            <a:r>
              <a:rPr lang="fa-IR" dirty="0" smtClean="0"/>
              <a:t>   کودکان خردسال تر باعلائم خلقی پیش اگهی بهتری دارند در حالی که نوجوانان با شروع تدریجی تر وعلائم جسمی شدید از پیش اگهی خوبی برخوردار نیستد.</a:t>
            </a:r>
          </a:p>
          <a:p>
            <a:pPr>
              <a:buNone/>
            </a:pPr>
            <a:r>
              <a:rPr lang="fa-IR" sz="3600" dirty="0" smtClean="0"/>
              <a:t>  اختلال وسواسی اجباری:</a:t>
            </a:r>
          </a:p>
          <a:p>
            <a:pPr>
              <a:buNone/>
            </a:pPr>
            <a:r>
              <a:rPr lang="fa-IR" dirty="0" smtClean="0"/>
              <a:t>   این افکار زیاد وغیر منطقی بوده وراجع به مسائل روزمره نبود و برحوادث غیرممکن یا غیرواقعی دلالت می کنند .</a:t>
            </a:r>
          </a:p>
          <a:p>
            <a:pPr>
              <a:buNone/>
            </a:pPr>
            <a:r>
              <a:rPr lang="fa-IR" dirty="0" smtClean="0"/>
              <a:t>   شایع ترین این افکار در کودکان عبارتند از: نگرانی درمورد الودگی ,ترس از اسیب رساندن به خود یا دیگران ونگرانی درمورد قرینگی است</a:t>
            </a:r>
          </a:p>
          <a:p>
            <a:pPr>
              <a:buNone/>
            </a:pPr>
            <a:endParaRPr lang="fa-IR" dirty="0" smtClean="0"/>
          </a:p>
          <a:p>
            <a:pPr>
              <a:buNone/>
            </a:pPr>
            <a:endParaRPr lang="fa-IR" sz="3600" dirty="0"/>
          </a:p>
        </p:txBody>
      </p:sp>
    </p:spTree>
  </p:cSld>
  <p:clrMapOvr>
    <a:masterClrMapping/>
  </p:clrMapOvr>
  <p:transition>
    <p:split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787208" cy="6141296"/>
          </a:xfrm>
        </p:spPr>
        <p:txBody>
          <a:bodyPr/>
          <a:lstStyle/>
          <a:p>
            <a:endParaRPr lang="fa-IR" dirty="0" smtClean="0"/>
          </a:p>
          <a:p>
            <a:r>
              <a:rPr lang="fa-IR" dirty="0" smtClean="0"/>
              <a:t>این نگرانی در4-2در صد کودکان ونوجوانان دیده می شود این اختلال در کودکی در پسران دوبرابردختران بوده ولی در نوجوانی شیوع برابر در دوجنس دیده میشود. میانگین سنی این اختلال 12-9ساله است </a:t>
            </a:r>
          </a:p>
          <a:p>
            <a:pPr>
              <a:buNone/>
            </a:pPr>
            <a:endParaRPr lang="fa-IR" dirty="0" smtClean="0"/>
          </a:p>
          <a:p>
            <a:pPr>
              <a:buNone/>
            </a:pPr>
            <a:r>
              <a:rPr lang="fa-IR" dirty="0" smtClean="0"/>
              <a:t>   درمقایسه اختلال وسواسی اجباری کودکان در مقایسه با بزرگسالان :</a:t>
            </a:r>
          </a:p>
          <a:p>
            <a:pPr>
              <a:buNone/>
            </a:pPr>
            <a:r>
              <a:rPr lang="fa-IR" dirty="0" smtClean="0"/>
              <a:t>   -کودکان در سن 8سالگی غیر منطقی افکاروکارهای خود را درک میکنند به همین علت سعی در پنهان کردن کارها یا توجیه کردن کارهای خود دارند,</a:t>
            </a:r>
          </a:p>
          <a:p>
            <a:pPr>
              <a:buNone/>
            </a:pPr>
            <a:r>
              <a:rPr lang="fa-IR" dirty="0" smtClean="0"/>
              <a:t>  -وسواس در کودکان درموقعیت های خاص تظاهر پیدا می کند و</a:t>
            </a:r>
          </a:p>
          <a:p>
            <a:pPr>
              <a:buNone/>
            </a:pPr>
            <a:r>
              <a:rPr lang="fa-IR" dirty="0" smtClean="0"/>
              <a:t>  -این کودکان سعی در اطمینان طلبی ازاعضای خانواده دارند </a:t>
            </a:r>
          </a:p>
        </p:txBody>
      </p:sp>
    </p:spTree>
  </p:cSld>
  <p:clrMapOvr>
    <a:masterClrMapping/>
  </p:clrMapOvr>
  <p:transition>
    <p:spli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643192" cy="6213304"/>
          </a:xfrm>
        </p:spPr>
        <p:txBody>
          <a:bodyPr>
            <a:normAutofit/>
          </a:bodyPr>
          <a:lstStyle/>
          <a:p>
            <a:pPr>
              <a:buNone/>
            </a:pPr>
            <a:r>
              <a:rPr lang="fa-IR" sz="3600" dirty="0" smtClean="0"/>
              <a:t>  کم توانی ذهنی</a:t>
            </a:r>
          </a:p>
          <a:p>
            <a:pPr>
              <a:buNone/>
            </a:pPr>
            <a:r>
              <a:rPr lang="fa-IR" dirty="0" smtClean="0"/>
              <a:t>    کم توانی ذهنی عبارت است از محدودیت های  شدید درعملکرد ذهنی (استدلال ,یادگیری ,حل مسئله) ورفتار انطباقی (مهارت های مفهومی ,اجتماعی وعملی)که زیر 18سال ظاهر می شود .</a:t>
            </a:r>
          </a:p>
          <a:p>
            <a:pPr>
              <a:buNone/>
            </a:pPr>
            <a:r>
              <a:rPr lang="fa-IR" dirty="0" smtClean="0"/>
              <a:t>   براساس ...شدت کم توانی ذهنی برپا عملکرد انطباقی سنجیده می شود نه نمره ضریب هوشی زیرا که عملکرد انطباقی میزان حمایت مورد نیاز را تعیین می کند و نیز نمرات ضریب هوشی در مقادیر پایین اعتبار کمتری دارند .برای تعیین شدت کم توانی ذهنی براساس...باید عملکرد فرد در حوزه ی مفهومی (مثل مهارتهای تحصیلی)حوزه ی اجتماعی(مثل روابط)</a:t>
            </a:r>
          </a:p>
          <a:p>
            <a:pPr>
              <a:buNone/>
            </a:pPr>
            <a:r>
              <a:rPr lang="fa-IR" dirty="0" smtClean="0"/>
              <a:t>   وحوزه ی عملی(مثل بهداشت فردی)ارزیابی شود. </a:t>
            </a:r>
          </a:p>
          <a:p>
            <a:pPr>
              <a:buNone/>
            </a:pPr>
            <a:r>
              <a:rPr lang="fa-IR" dirty="0" smtClean="0"/>
              <a:t>  براساس بعضی ازمونها کم توانی ذهنی با ضریب هوشی زیر 70تعریف می شود .</a:t>
            </a:r>
          </a:p>
          <a:p>
            <a:pPr>
              <a:buNone/>
            </a:pPr>
            <a:r>
              <a:rPr lang="fa-IR" dirty="0" smtClean="0"/>
              <a:t>  میزان هوش فرد تعاملی از عوامل ژنتیک و محیطی است </a:t>
            </a:r>
            <a:endParaRPr lang="fa-IR" dirty="0"/>
          </a:p>
        </p:txBody>
      </p:sp>
    </p:spTree>
  </p:cSld>
  <p:clrMapOvr>
    <a:masterClrMapping/>
  </p:clrMapOvr>
  <p:transition>
    <p:spli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931224" cy="6525344"/>
          </a:xfrm>
        </p:spPr>
        <p:txBody>
          <a:bodyPr>
            <a:normAutofit/>
          </a:bodyPr>
          <a:lstStyle/>
          <a:p>
            <a:pPr rtl="0">
              <a:buNone/>
            </a:pPr>
            <a:r>
              <a:rPr lang="en-US" sz="4000" dirty="0" smtClean="0"/>
              <a:t>ADHD</a:t>
            </a:r>
            <a:r>
              <a:rPr lang="fa-IR" sz="4000" dirty="0" smtClean="0"/>
              <a:t>اختلال کم توجهی وبیش فعالی</a:t>
            </a:r>
          </a:p>
          <a:p>
            <a:pPr>
              <a:buNone/>
            </a:pPr>
            <a:r>
              <a:rPr lang="fa-IR" sz="2800" dirty="0" smtClean="0"/>
              <a:t>    </a:t>
            </a:r>
            <a:r>
              <a:rPr lang="fa-IR" dirty="0" smtClean="0"/>
              <a:t>این اختلال با علائم کاهش توجه ,پرتحرکی ومیزان بالای رفتارهای تکانه ای مشخص میشود.درحالی که درگذشته تصور می کردند پرتحرکی عامل مختل کننده وزمینه ساز است ولی در حال حاضر معتقدند که پرتحرکی ثانویه به کنترل تکانه ضعیف است.</a:t>
            </a:r>
          </a:p>
          <a:p>
            <a:pPr>
              <a:buNone/>
            </a:pPr>
            <a:r>
              <a:rPr lang="fa-IR" dirty="0" smtClean="0"/>
              <a:t>    این اختلال از شایع ترین اختلالات روان پزشکی است با شروع در دوران کودکی .8-5 درصد کودکان ونوجوانان در سطح جهان به ان مبتلا هستند.این اختلال در بزرگسالان 4-2/5درصد است.میزان ابتلای پسران نسبت به دختران 9-2برابر است .</a:t>
            </a:r>
          </a:p>
          <a:p>
            <a:pPr>
              <a:buNone/>
            </a:pPr>
            <a:r>
              <a:rPr lang="fa-IR" dirty="0" smtClean="0"/>
              <a:t>   هیچ علت منفردی به عنوان علت این اختلال شناخته شده نیست, تعامل </a:t>
            </a:r>
          </a:p>
          <a:p>
            <a:pPr>
              <a:buNone/>
            </a:pPr>
            <a:r>
              <a:rPr lang="fa-IR" dirty="0" smtClean="0"/>
              <a:t>    پیچیده ای از عوامل ژنتیکی وتکاملی اسیب مغزی روانی اجتماعی درایجاد ان دخالت دارند.</a:t>
            </a:r>
          </a:p>
          <a:p>
            <a:pPr>
              <a:buNone/>
            </a:pPr>
            <a:r>
              <a:rPr lang="fa-IR" dirty="0" smtClean="0"/>
              <a:t>   دوسیستم نورادرنرژیک ودوپامینرژیک در این اختلال اهمیت بیشتری دارند.</a:t>
            </a:r>
          </a:p>
          <a:p>
            <a:pPr>
              <a:buNone/>
            </a:pPr>
            <a:endParaRPr lang="fa-IR" sz="2800" dirty="0"/>
          </a:p>
        </p:txBody>
      </p:sp>
    </p:spTree>
  </p:cSld>
  <p:clrMapOvr>
    <a:masterClrMapping/>
  </p:clrMapOvr>
  <p:transition>
    <p:spli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715200" cy="5997280"/>
          </a:xfrm>
        </p:spPr>
        <p:txBody>
          <a:bodyPr>
            <a:normAutofit/>
          </a:bodyPr>
          <a:lstStyle/>
          <a:p>
            <a:pPr>
              <a:buNone/>
            </a:pPr>
            <a:r>
              <a:rPr lang="fa-IR" sz="3200" dirty="0" smtClean="0"/>
              <a:t>  انواع کم توانی ذهنی :</a:t>
            </a:r>
          </a:p>
          <a:p>
            <a:pPr>
              <a:buNone/>
            </a:pPr>
            <a:r>
              <a:rPr lang="fa-IR" dirty="0" smtClean="0"/>
              <a:t>  1- کم تونی ذهنی خفیف: ضریب هوشی بین70-50</a:t>
            </a:r>
          </a:p>
          <a:p>
            <a:pPr>
              <a:buNone/>
            </a:pPr>
            <a:r>
              <a:rPr lang="fa-IR" dirty="0" smtClean="0"/>
              <a:t>  بیشترین بیماران با کم توانی ذهنی در این دسته قرار دارند علت مشخصی برای ان تعیین نشده واین افراد در ارتباط با همسالان خود مشکلی ندارند ,اموزش پذیر هستند تا کلاس ششم می توانند درس بخوانند و در سنین بزرگسالی معمولا مهارت های شغلی واجتماعی مناسب داشته .</a:t>
            </a:r>
          </a:p>
          <a:p>
            <a:pPr>
              <a:buNone/>
            </a:pPr>
            <a:r>
              <a:rPr lang="fa-IR" dirty="0" smtClean="0"/>
              <a:t>2-کم توانی ذهنی متوسط:ضریب هوشی 35-40تا 50-55</a:t>
            </a:r>
          </a:p>
          <a:p>
            <a:pPr>
              <a:buNone/>
            </a:pPr>
            <a:r>
              <a:rPr lang="fa-IR" dirty="0" smtClean="0"/>
              <a:t>این گروه 10درصد بیماران را تشکیل میدهندبسیاری از کودکان مبتلا به سندروم دون در این گروه قرار دارند انها تربیت پذیر بوده و میتوانند مهارت های شغلی ساده واجتماعی را تا حدودی یاد بگیرند وتا کلاس دوم قادر به تحصیل هستند  .</a:t>
            </a:r>
          </a:p>
          <a:p>
            <a:pPr>
              <a:buNone/>
            </a:pPr>
            <a:r>
              <a:rPr lang="fa-IR" dirty="0" smtClean="0"/>
              <a:t>3-کم تونای ذهنی شدید :ضریب هوشی 20-25تا 35-40</a:t>
            </a:r>
          </a:p>
          <a:p>
            <a:pPr>
              <a:buNone/>
            </a:pPr>
            <a:r>
              <a:rPr lang="fa-IR" dirty="0" smtClean="0"/>
              <a:t>این گروه 4-3درصد بیماران را تشکیل می دهند .در بیشتر این کودکان </a:t>
            </a:r>
          </a:p>
        </p:txBody>
      </p:sp>
    </p:spTree>
  </p:cSld>
  <p:clrMapOvr>
    <a:masterClrMapping/>
  </p:clrMapOvr>
  <p:transition>
    <p:spli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lstStyle/>
          <a:p>
            <a:pPr>
              <a:buNone/>
            </a:pPr>
            <a:r>
              <a:rPr lang="fa-IR" dirty="0" smtClean="0"/>
              <a:t>   </a:t>
            </a:r>
          </a:p>
          <a:p>
            <a:pPr>
              <a:buNone/>
            </a:pPr>
            <a:r>
              <a:rPr lang="fa-IR" dirty="0" smtClean="0"/>
              <a:t>     نقایص ارگانیک مثل نقایص ژنتیکی باعث کم توانی ذهنی می شوند .این کودکان بسیاری از شاخص های رشدی مثل ایستادن ,راه رفتن ومراقبت های اولیه خود را در سن 9سالگی یاد می گیرند .</a:t>
            </a:r>
          </a:p>
          <a:p>
            <a:pPr>
              <a:buNone/>
            </a:pPr>
            <a:r>
              <a:rPr lang="fa-IR" dirty="0" smtClean="0"/>
              <a:t>   این کودکان از سایر مشکلات جسمی مثل مشکلات تنفسی وقلبی رنج  </a:t>
            </a:r>
          </a:p>
          <a:p>
            <a:pPr>
              <a:buNone/>
            </a:pPr>
            <a:r>
              <a:rPr lang="fa-IR" dirty="0" smtClean="0"/>
              <a:t>   می برند .</a:t>
            </a:r>
          </a:p>
          <a:p>
            <a:pPr>
              <a:buNone/>
            </a:pPr>
            <a:r>
              <a:rPr lang="fa-IR" dirty="0" smtClean="0"/>
              <a:t>4-کم تونی ذهنی عمیق: به ضریب هوسی کمتر از 20-25 گفته می شئد </a:t>
            </a:r>
          </a:p>
          <a:p>
            <a:pPr>
              <a:buNone/>
            </a:pPr>
            <a:r>
              <a:rPr lang="fa-IR" dirty="0" smtClean="0"/>
              <a:t> این کودکان به علت بیماری همراه یا عدم تقارن در چهره مشخص می شوند در چهارسالگی مثل کودک یک ساله هستند.</a:t>
            </a:r>
          </a:p>
          <a:p>
            <a:pPr>
              <a:buNone/>
            </a:pPr>
            <a:endParaRPr lang="fa-IR" dirty="0" smtClean="0"/>
          </a:p>
          <a:p>
            <a:pPr>
              <a:buNone/>
            </a:pPr>
            <a:r>
              <a:rPr lang="fa-IR" dirty="0" smtClean="0"/>
              <a:t>اختلالات کم تونای ذهنی درپسران 2برابر دختران بوده وشیوع ان 1-3درصد جمعیت است.</a:t>
            </a:r>
          </a:p>
        </p:txBody>
      </p:sp>
    </p:spTree>
  </p:cSld>
  <p:clrMapOvr>
    <a:masterClrMapping/>
  </p:clrMapOvr>
  <p:transition>
    <p:spli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467600" cy="6141296"/>
          </a:xfrm>
        </p:spPr>
        <p:txBody>
          <a:bodyPr>
            <a:normAutofit lnSpcReduction="10000"/>
          </a:bodyPr>
          <a:lstStyle/>
          <a:p>
            <a:pPr>
              <a:buNone/>
            </a:pPr>
            <a:r>
              <a:rPr lang="fa-IR" dirty="0" smtClean="0"/>
              <a:t>    عوامل ایجاد اختلال کم توانی ذهنی را میتوان به سه گروه اصلی تقسیم </a:t>
            </a:r>
          </a:p>
          <a:p>
            <a:pPr>
              <a:buNone/>
            </a:pPr>
            <a:r>
              <a:rPr lang="fa-IR" dirty="0" smtClean="0"/>
              <a:t>    کرد :</a:t>
            </a:r>
          </a:p>
          <a:p>
            <a:pPr>
              <a:buNone/>
            </a:pPr>
            <a:r>
              <a:rPr lang="fa-IR" dirty="0" smtClean="0"/>
              <a:t>1-عوامل قبل توالد مثل عوامل ژنتیکی ,مصرف الکل</a:t>
            </a:r>
          </a:p>
          <a:p>
            <a:pPr>
              <a:buNone/>
            </a:pPr>
            <a:r>
              <a:rPr lang="fa-IR" dirty="0" smtClean="0"/>
              <a:t>2-عوامل حین تواد مثل تولد رودرس ونرسیدن اکسیژن به کودک هنگام تولد</a:t>
            </a:r>
          </a:p>
          <a:p>
            <a:pPr>
              <a:buNone/>
            </a:pPr>
            <a:r>
              <a:rPr lang="fa-IR" dirty="0" smtClean="0"/>
              <a:t>3-عوامل پس از تولد مثل مننژیت وضربه به سر </a:t>
            </a:r>
          </a:p>
          <a:p>
            <a:pPr>
              <a:buNone/>
            </a:pPr>
            <a:r>
              <a:rPr lang="fa-IR" dirty="0" smtClean="0"/>
              <a:t>   در کم تونی ذهنی شدید ناهنجاری های کروموزومی شایع ترین علت ایجاد اختلال محسوب می شوند, سندروم دون شایع ترین اختلال کروموزومی است  که در کودکان با کم توانی ذهنی دیده می شود </a:t>
            </a:r>
          </a:p>
          <a:p>
            <a:pPr>
              <a:buNone/>
            </a:pPr>
            <a:r>
              <a:rPr lang="fa-IR" dirty="0" smtClean="0"/>
              <a:t>   سندروم ایکس شکننده شایع ترین علت ارثی کم توانی ذهنی است ,این اختلال در پسر ها شایع تر از دخترهاست و33درصد مبتلایان به این اختلال بیماری اوتیسم نیز دارند.</a:t>
            </a:r>
          </a:p>
          <a:p>
            <a:pPr>
              <a:buNone/>
            </a:pPr>
            <a:r>
              <a:rPr lang="fa-IR" sz="3200" dirty="0" smtClean="0"/>
              <a:t>  علائم بالینی :</a:t>
            </a:r>
          </a:p>
          <a:p>
            <a:pPr>
              <a:buNone/>
            </a:pPr>
            <a:r>
              <a:rPr lang="fa-IR" dirty="0" smtClean="0"/>
              <a:t>   در این کودکان بیان کلام از درک کلام ضعیف تر است و میزان اختلالات هیجانی ورفتاری در این کودکان 3تا7برابربیشتراز سایر کودکان است .</a:t>
            </a:r>
          </a:p>
        </p:txBody>
      </p:sp>
    </p:spTree>
  </p:cSld>
  <p:clrMapOvr>
    <a:masterClrMapping/>
  </p:clrMapOvr>
  <p:transition>
    <p:spli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787208" cy="6213304"/>
          </a:xfrm>
        </p:spPr>
        <p:txBody>
          <a:bodyPr/>
          <a:lstStyle/>
          <a:p>
            <a:pPr>
              <a:buNone/>
            </a:pPr>
            <a:endParaRPr lang="fa-IR" dirty="0" smtClean="0"/>
          </a:p>
          <a:p>
            <a:pPr>
              <a:buNone/>
            </a:pPr>
            <a:r>
              <a:rPr lang="fa-IR" dirty="0" smtClean="0"/>
              <a:t>    این کودکان ممکن است پیکا داشته باشند که به معنای خوردن مواد غیر خوراکی مثل خاک وگچ و..است .رفتارهای خود تخریب گر در 8درصد</a:t>
            </a:r>
          </a:p>
          <a:p>
            <a:pPr>
              <a:buNone/>
            </a:pPr>
            <a:r>
              <a:rPr lang="fa-IR" dirty="0" smtClean="0"/>
              <a:t>    این کودکان دیده میشود مثل کوبیدن سر به زمین ,خراش های پوستی .</a:t>
            </a:r>
          </a:p>
          <a:p>
            <a:pPr>
              <a:buNone/>
            </a:pPr>
            <a:r>
              <a:rPr lang="fa-IR" dirty="0" smtClean="0"/>
              <a:t>   نشان ندادن هیجان ورفتارهای کلیشه ای از دیگر رفتارهایی است که گاهی در این کودکان دیده می شود</a:t>
            </a:r>
          </a:p>
          <a:p>
            <a:pPr>
              <a:buNone/>
            </a:pPr>
            <a:r>
              <a:rPr lang="fa-IR" dirty="0" smtClean="0"/>
              <a:t>    12درصد کودکان با کم توانی ذهنی خفیف و45درصد کودکان با کم توانی ذهنی متوسط تا عمیق حداقل یک ناتوانی دیگر مانند مشکلات حسی ,فلج مغزی یا صرع دارند.</a:t>
            </a:r>
          </a:p>
          <a:p>
            <a:pPr>
              <a:buNone/>
            </a:pPr>
            <a:r>
              <a:rPr lang="fa-IR" dirty="0" smtClean="0"/>
              <a:t>   در نواجوانی احتمال ابتلا به اختلالات خلقی در این بیماران افزایش می یابد.</a:t>
            </a:r>
          </a:p>
          <a:p>
            <a:pPr>
              <a:buNone/>
            </a:pPr>
            <a:r>
              <a:rPr lang="fa-IR" dirty="0" smtClean="0"/>
              <a:t>  درمان کودک بر اساس میزان مشکلات او وبرررسی تونایی های وی صورت می گیرد.گاهی درمان دارویی برای کاهش مشکلات نظیر پرخاشگری واسیب رساندن به خود استفاده می شود.</a:t>
            </a:r>
            <a:endParaRPr lang="fa-IR" dirty="0"/>
          </a:p>
        </p:txBody>
      </p:sp>
    </p:spTree>
  </p:cSld>
  <p:clrMapOvr>
    <a:masterClrMapping/>
  </p:clrMapOvr>
  <p:transition>
    <p:spli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931224" cy="6213304"/>
          </a:xfrm>
        </p:spPr>
        <p:txBody>
          <a:bodyPr>
            <a:normAutofit/>
          </a:bodyPr>
          <a:lstStyle/>
          <a:p>
            <a:pPr>
              <a:buNone/>
            </a:pPr>
            <a:r>
              <a:rPr lang="fa-IR" sz="3600" dirty="0" smtClean="0"/>
              <a:t>تشخیص</a:t>
            </a:r>
            <a:r>
              <a:rPr lang="fa-IR" dirty="0" smtClean="0"/>
              <a:t>:</a:t>
            </a:r>
          </a:p>
          <a:p>
            <a:pPr>
              <a:buNone/>
            </a:pPr>
            <a:r>
              <a:rPr lang="fa-IR" dirty="0" smtClean="0"/>
              <a:t>   علائم اصلی کم توجهی ,تکانشگری وپرتحرکی براساس شرح حال تکاملی کودک و مشاهده مستقیم به خصوص در مکان هایی که نیاز به توجه مداوم است تشخیص داده می شوند .</a:t>
            </a:r>
          </a:p>
          <a:p>
            <a:pPr>
              <a:buNone/>
            </a:pPr>
            <a:r>
              <a:rPr lang="fa-IR" dirty="0" smtClean="0"/>
              <a:t>    براساس </a:t>
            </a:r>
            <a:r>
              <a:rPr lang="en-US" dirty="0" smtClean="0"/>
              <a:t>DSM5</a:t>
            </a:r>
            <a:r>
              <a:rPr lang="fa-IR" dirty="0" smtClean="0"/>
              <a:t>بعضی علائم باید قبل 12سالگی شروع شده وباعث اختلال در عملکرد شده باشند همچنین مشکلات حداقل در دو محیط باید مشاهده شوند.</a:t>
            </a:r>
          </a:p>
          <a:p>
            <a:pPr>
              <a:buNone/>
            </a:pPr>
            <a:r>
              <a:rPr lang="fa-IR" sz="3600" dirty="0" smtClean="0"/>
              <a:t>تظاهرات بالینی:</a:t>
            </a:r>
          </a:p>
          <a:p>
            <a:pPr>
              <a:buNone/>
            </a:pPr>
            <a:r>
              <a:rPr lang="fa-IR" dirty="0" smtClean="0"/>
              <a:t>    شروع اختلال از هنگام شیرخوارگی می باشد هر چند تا زمانی که کودک</a:t>
            </a:r>
          </a:p>
          <a:p>
            <a:pPr>
              <a:buNone/>
            </a:pPr>
            <a:r>
              <a:rPr lang="fa-IR" dirty="0" smtClean="0"/>
              <a:t>    به سن نوپایی برسد به ندرت تشخیص داده میشود, این نوزادان به محرک ها خیلی حساس بوده , در گهواره خیلی فعالیت دارند ,کم میخوابند وزیاد گریه میکنند و در ماه های اول سرعت رشد انها پایین است.</a:t>
            </a:r>
          </a:p>
          <a:p>
            <a:pPr>
              <a:buNone/>
            </a:pPr>
            <a:r>
              <a:rPr lang="fa-IR" dirty="0" smtClean="0"/>
              <a:t>    از 3سالگی علائم بارز تر میشوند ولی معمولا تا پیش دبستانی تشخیص داده نمیشوند .</a:t>
            </a:r>
          </a:p>
          <a:p>
            <a:pPr>
              <a:buNone/>
            </a:pPr>
            <a:endParaRPr lang="fa-IR" sz="2800" dirty="0"/>
          </a:p>
        </p:txBody>
      </p:sp>
    </p:spTree>
  </p:cSld>
  <p:clrMapOvr>
    <a:masterClrMapping/>
  </p:clrMapOvr>
  <p:transition>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787208" cy="6069288"/>
          </a:xfrm>
        </p:spPr>
        <p:txBody>
          <a:bodyPr/>
          <a:lstStyle/>
          <a:p>
            <a:pPr>
              <a:buNone/>
            </a:pPr>
            <a:r>
              <a:rPr lang="fa-IR" dirty="0" smtClean="0"/>
              <a:t>     در مدرسه این کودکان اغلب تحریک پذیر وپرخاشگرند وازنظر هیجانی متغیراند وقابل پیش بینی نیستند و درمدرسه مشکلات یادگیری ورفتاری دارند.مشکلات تحصیلی گاهی ناشی از اختلالات یادگیری وارتباطی همراه هستندوگاهس نیز به دلیل حواس پرتی و اختلال در توجه حاصل می شوند.</a:t>
            </a:r>
          </a:p>
          <a:p>
            <a:pPr>
              <a:buNone/>
            </a:pPr>
            <a:r>
              <a:rPr lang="fa-IR" sz="3600" dirty="0" smtClean="0"/>
              <a:t>تشخیص افتراقی وهمبودها :</a:t>
            </a:r>
          </a:p>
          <a:p>
            <a:pPr>
              <a:buNone/>
            </a:pPr>
            <a:r>
              <a:rPr lang="fa-IR" dirty="0" smtClean="0"/>
              <a:t>  اضطراب هم در کودکان میتواند به شکل پرتحرکی وحواس پرتی بروز کند </a:t>
            </a:r>
          </a:p>
          <a:p>
            <a:pPr>
              <a:buNone/>
            </a:pPr>
            <a:r>
              <a:rPr lang="fa-IR" dirty="0" smtClean="0"/>
              <a:t>  افسردگی در واکنش به علت ناکامی های مکررومشکلات تحصیلی در انها شایع است.</a:t>
            </a:r>
          </a:p>
          <a:p>
            <a:pPr>
              <a:buNone/>
            </a:pPr>
            <a:r>
              <a:rPr lang="fa-IR" dirty="0" smtClean="0"/>
              <a:t>  مانیا و</a:t>
            </a:r>
            <a:r>
              <a:rPr lang="en-US" dirty="0" smtClean="0"/>
              <a:t> ADHD </a:t>
            </a:r>
            <a:r>
              <a:rPr lang="fa-IR" dirty="0" smtClean="0"/>
              <a:t>تظاهرات مشترک بسیاری داشته ولی در کودکان مبتلا به مانیا تحریک پذیری شایع تر از سرخوشی است.این دواختلال به شکل همبود با هم نیز میتوانند دیده شوند .</a:t>
            </a:r>
          </a:p>
          <a:p>
            <a:pPr>
              <a:buNone/>
            </a:pPr>
            <a:r>
              <a:rPr lang="fa-IR" dirty="0" smtClean="0"/>
              <a:t>  اختلال سلوک نیز با.</a:t>
            </a:r>
            <a:r>
              <a:rPr lang="en-US" dirty="0" smtClean="0"/>
              <a:t> ADHD</a:t>
            </a:r>
            <a:r>
              <a:rPr lang="fa-IR" dirty="0" smtClean="0"/>
              <a:t>دیده میشود </a:t>
            </a:r>
          </a:p>
          <a:p>
            <a:pPr>
              <a:buNone/>
            </a:pPr>
            <a:r>
              <a:rPr lang="fa-IR" dirty="0" smtClean="0"/>
              <a:t>  مشکلات طبی مثل بیماری تیروییدی وهیپوگلیسمی در تشخیص افتراقی های قرار میگیرند.</a:t>
            </a:r>
          </a:p>
          <a:p>
            <a:pPr>
              <a:buNone/>
            </a:pPr>
            <a:endParaRPr lang="fa-IR" sz="2800" dirty="0"/>
          </a:p>
        </p:txBody>
      </p:sp>
    </p:spTree>
  </p:cSld>
  <p:clrMapOvr>
    <a:masterClrMapping/>
  </p:clrMapOvr>
  <p:transition>
    <p:spli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8075240" cy="6069288"/>
          </a:xfrm>
        </p:spPr>
        <p:txBody>
          <a:bodyPr>
            <a:normAutofit/>
          </a:bodyPr>
          <a:lstStyle/>
          <a:p>
            <a:pPr>
              <a:buNone/>
            </a:pPr>
            <a:r>
              <a:rPr lang="fa-IR" sz="3600" dirty="0" smtClean="0"/>
              <a:t>سیر وپیش اگهی بیماری :</a:t>
            </a:r>
          </a:p>
          <a:p>
            <a:pPr>
              <a:buNone/>
            </a:pPr>
            <a:r>
              <a:rPr lang="fa-IR" dirty="0" smtClean="0"/>
              <a:t>  سیر این اختلال متغیر است ,علائم در 60در صد تا نوجوانی یا بزرگسالی ادامه می یابد 40در صد موارد باقیمانده در دوران بلوغ با اوایل بزرگسالی بهبود میابد.</a:t>
            </a:r>
          </a:p>
          <a:p>
            <a:pPr>
              <a:buNone/>
            </a:pPr>
            <a:r>
              <a:rPr lang="fa-IR" dirty="0" smtClean="0"/>
              <a:t>  بهبود علائم قبل 12سالگی نادر و معمولا بین 20-12سالگی اتفاق می افتد . </a:t>
            </a:r>
          </a:p>
          <a:p>
            <a:pPr>
              <a:buNone/>
            </a:pPr>
            <a:r>
              <a:rPr lang="fa-IR" dirty="0" smtClean="0"/>
              <a:t>  اولین علامتی که بهبود پیدا میکند پرتحرکی است وحواس پرتی اخرین علامت است که بهبود یابد.در بزرگسالی علائم باقیمانده شامل رفتارهای تکانه ای و عدم تمرکز است به صورت اشکال در سازماندهی واتمام کارها و تصمیم گیری نهایی بدون فکر خود را نشان می دهد.</a:t>
            </a:r>
          </a:p>
          <a:p>
            <a:pPr>
              <a:buNone/>
            </a:pPr>
            <a:r>
              <a:rPr lang="fa-IR" sz="3600" dirty="0" smtClean="0"/>
              <a:t>درمان :</a:t>
            </a:r>
          </a:p>
          <a:p>
            <a:pPr>
              <a:buNone/>
            </a:pPr>
            <a:r>
              <a:rPr lang="fa-IR" dirty="0" smtClean="0"/>
              <a:t>درمان دارویی خط اول درمان در اختلال کم توجهی بیش فعالی است  داروهای محرک سیستم اعصاب مرکزی خط اول درمان هستند .</a:t>
            </a:r>
          </a:p>
          <a:p>
            <a:pPr>
              <a:buNone/>
            </a:pPr>
            <a:endParaRPr lang="fa-IR" dirty="0" smtClean="0"/>
          </a:p>
          <a:p>
            <a:pPr>
              <a:buNone/>
            </a:pPr>
            <a:endParaRPr lang="fa-IR" dirty="0"/>
          </a:p>
        </p:txBody>
      </p:sp>
    </p:spTree>
  </p:cSld>
  <p:clrMapOvr>
    <a:masterClrMapping/>
  </p:clrMapOvr>
  <p:transition>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859216" cy="6141296"/>
          </a:xfrm>
        </p:spPr>
        <p:txBody>
          <a:bodyPr>
            <a:normAutofit/>
          </a:bodyPr>
          <a:lstStyle/>
          <a:p>
            <a:pPr>
              <a:buNone/>
            </a:pPr>
            <a:r>
              <a:rPr lang="fa-IR" dirty="0" smtClean="0"/>
              <a:t> </a:t>
            </a:r>
          </a:p>
          <a:p>
            <a:pPr>
              <a:buNone/>
            </a:pPr>
            <a:r>
              <a:rPr lang="fa-IR" dirty="0" smtClean="0"/>
              <a:t>    1- متیل فنی دیت (ریتالین) ودکستروامفتامین خط اول درمان هستند .اینها اگونیست های دوپامین بوده .ریتالین دارویی کوتاه اثر است که حدود 3-4ساعت طول اثر دارد ,شایعترین عوارض جانبی انها سردرد ,درد معده </a:t>
            </a:r>
          </a:p>
          <a:p>
            <a:pPr>
              <a:buNone/>
            </a:pPr>
            <a:r>
              <a:rPr lang="fa-IR" dirty="0" smtClean="0"/>
              <a:t>    ,بی خوابی و بی اشتهایی است .</a:t>
            </a:r>
          </a:p>
          <a:p>
            <a:pPr>
              <a:buNone/>
            </a:pPr>
            <a:endParaRPr lang="fa-IR" dirty="0" smtClean="0"/>
          </a:p>
          <a:p>
            <a:pPr>
              <a:buNone/>
            </a:pPr>
            <a:r>
              <a:rPr lang="fa-IR" dirty="0" smtClean="0"/>
              <a:t>    2-اتوموکسیتین خط دوم درمان بوده که یک مهارکننده بازجدب نوراپی نفرین است و سنین بالای 6سال مورد تایید است. در کنترل بی توجهی وتکانشگری در کودکان وبزرگسالان موثر است .</a:t>
            </a:r>
          </a:p>
          <a:p>
            <a:pPr>
              <a:buNone/>
            </a:pPr>
            <a:endParaRPr lang="fa-IR" dirty="0" smtClean="0"/>
          </a:p>
          <a:p>
            <a:pPr>
              <a:buNone/>
            </a:pPr>
            <a:r>
              <a:rPr lang="fa-IR" dirty="0" smtClean="0"/>
              <a:t>    3-کلونیدین ,گوانفاسین و داروهای ضدافسردگی مثل بوپروپیون و</a:t>
            </a:r>
          </a:p>
          <a:p>
            <a:pPr>
              <a:buNone/>
            </a:pPr>
            <a:r>
              <a:rPr lang="fa-IR" dirty="0" smtClean="0"/>
              <a:t>     ونلافاکسین بعد از دوخط اول در درمان موثر اند.</a:t>
            </a:r>
          </a:p>
          <a:p>
            <a:pPr>
              <a:buNone/>
            </a:pPr>
            <a:r>
              <a:rPr lang="fa-IR" dirty="0" smtClean="0"/>
              <a:t>   </a:t>
            </a:r>
            <a:endParaRPr lang="fa-IR" dirty="0"/>
          </a:p>
        </p:txBody>
      </p:sp>
    </p:spTree>
  </p:cSld>
  <p:clrMapOvr>
    <a:masterClrMapping/>
  </p:clrMapOvr>
  <p:transition>
    <p:spli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76672"/>
            <a:ext cx="7715200" cy="5997280"/>
          </a:xfrm>
        </p:spPr>
        <p:txBody>
          <a:bodyPr>
            <a:normAutofit/>
          </a:bodyPr>
          <a:lstStyle/>
          <a:p>
            <a:pPr>
              <a:buNone/>
            </a:pPr>
            <a:r>
              <a:rPr lang="fa-IR" sz="3600" dirty="0" smtClean="0"/>
              <a:t>  اختلالات دفعی</a:t>
            </a:r>
          </a:p>
          <a:p>
            <a:pPr>
              <a:buNone/>
            </a:pPr>
            <a:r>
              <a:rPr lang="fa-IR" dirty="0" smtClean="0"/>
              <a:t>   کنترل عملکرد روده و مثانه از شاخص های تکاملی هستد که در طول چند ماه در یک کودک نوپاشکل میگیرند.</a:t>
            </a:r>
          </a:p>
          <a:p>
            <a:pPr>
              <a:buNone/>
            </a:pPr>
            <a:r>
              <a:rPr lang="fa-IR" dirty="0" smtClean="0"/>
              <a:t>  ترتیب طبیعی بدست اوردن عملکرد روده ومثانه به این شکل است :</a:t>
            </a:r>
          </a:p>
          <a:p>
            <a:pPr>
              <a:buNone/>
            </a:pPr>
            <a:r>
              <a:rPr lang="fa-IR" dirty="0" smtClean="0"/>
              <a:t> 1-کنترال شبانه مدفوع</a:t>
            </a:r>
          </a:p>
          <a:p>
            <a:pPr>
              <a:buNone/>
            </a:pPr>
            <a:r>
              <a:rPr lang="fa-IR" dirty="0" smtClean="0"/>
              <a:t> 2-کنترل روزانه مدفوع</a:t>
            </a:r>
          </a:p>
          <a:p>
            <a:pPr>
              <a:buNone/>
            </a:pPr>
            <a:r>
              <a:rPr lang="fa-IR" dirty="0" smtClean="0"/>
              <a:t> 3-کنترل روزانه ادرار</a:t>
            </a:r>
          </a:p>
          <a:p>
            <a:pPr>
              <a:buNone/>
            </a:pPr>
            <a:r>
              <a:rPr lang="fa-IR" dirty="0" smtClean="0"/>
              <a:t> 4-کنترل شبانه ادرار</a:t>
            </a:r>
          </a:p>
          <a:p>
            <a:pPr>
              <a:buNone/>
            </a:pPr>
            <a:r>
              <a:rPr lang="fa-IR" sz="3600" dirty="0" smtClean="0"/>
              <a:t>  بی اختیاری مدفوع :</a:t>
            </a:r>
          </a:p>
          <a:p>
            <a:pPr>
              <a:buNone/>
            </a:pPr>
            <a:r>
              <a:rPr lang="fa-IR" dirty="0" smtClean="0"/>
              <a:t>    بی اختیاری مدفوع به تخلیه مدفوع به شکل ارادی یا غیر ارادی در جای نامناسب ,حداقل یک بار در ماه به مدت 3ماه متوالی گفته می شودکه برای گذاشتن تشخیص سن کودک حداقل باید 4سال باشد. .اغلب تعامل پیچیده ای بین عوامل فیزیولوژیک وروان شناختی در ایجاد ان نقش دارند. </a:t>
            </a:r>
          </a:p>
          <a:p>
            <a:pPr>
              <a:buNone/>
            </a:pPr>
            <a:endParaRPr lang="fa-IR" sz="3600" dirty="0" smtClean="0"/>
          </a:p>
        </p:txBody>
      </p:sp>
    </p:spTree>
  </p:cSld>
  <p:clrMapOvr>
    <a:masterClrMapping/>
  </p:clrMapOvr>
  <p:transition>
    <p:spli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04664"/>
            <a:ext cx="7643192" cy="6069288"/>
          </a:xfrm>
        </p:spPr>
        <p:txBody>
          <a:bodyPr>
            <a:normAutofit lnSpcReduction="10000"/>
          </a:bodyPr>
          <a:lstStyle/>
          <a:p>
            <a:pPr>
              <a:buNone/>
            </a:pPr>
            <a:r>
              <a:rPr lang="fa-IR" dirty="0" smtClean="0"/>
              <a:t>  90درصد موارد بی اختیاری  مدفوع غیرعضوی (عملکردی )هستند .علیرغم غیر عضوی بودن شواهدی از یبوست مزمن واجتناب از دفع را نشان می دهد .به دوشکل همراه با یبوست وسرریز شدن وبدون یبوست وسرریزشدن دیده می شود . </a:t>
            </a:r>
          </a:p>
          <a:p>
            <a:pPr>
              <a:buNone/>
            </a:pPr>
            <a:r>
              <a:rPr lang="fa-IR" dirty="0" smtClean="0"/>
              <a:t>   دربعضی کودکان بی اختباری مدفوع ثانویه است وبعد از یک دوره کنترل روده همزمان با یک استرس در زندگی مثل اسباب کشی یا شروع مدارس صورت میگیرد.</a:t>
            </a:r>
          </a:p>
          <a:p>
            <a:pPr>
              <a:buNone/>
            </a:pPr>
            <a:r>
              <a:rPr lang="fa-IR" dirty="0" smtClean="0"/>
              <a:t>10-5درصد موارد بی اختیاری مدفوع به علل مدیکال مربوط است مانند هیرشپرونگ و اسیب نخاعی و...</a:t>
            </a:r>
          </a:p>
          <a:p>
            <a:pPr>
              <a:buNone/>
            </a:pPr>
            <a:r>
              <a:rPr lang="fa-IR" dirty="0" smtClean="0"/>
              <a:t>   تفاوت ان با هیرشپرونگ در این است که هیرشپرونگ از همان اوایل زندگی وجود دارد ودر معاینه رکتوم خالی است ولی سرریز مایع وجود دارد .</a:t>
            </a:r>
          </a:p>
          <a:p>
            <a:pPr>
              <a:buNone/>
            </a:pPr>
            <a:r>
              <a:rPr lang="fa-IR" sz="3600" dirty="0" smtClean="0"/>
              <a:t>درمان :</a:t>
            </a:r>
          </a:p>
          <a:p>
            <a:pPr>
              <a:buNone/>
            </a:pPr>
            <a:r>
              <a:rPr lang="fa-IR" dirty="0" smtClean="0"/>
              <a:t>درمان معمولا مداخله جهت بهبود یبوست است همراه با مداخلات رفتاری جهت افزایش رفتارهای روده ای مناسب وکاهش اضطراب هنگام حرکات روده است.</a:t>
            </a:r>
          </a:p>
        </p:txBody>
      </p:sp>
    </p:spTree>
  </p:cSld>
  <p:clrMapOvr>
    <a:masterClrMapping/>
  </p:clrMapOvr>
  <p:transition>
    <p:spli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32656"/>
            <a:ext cx="7643192" cy="6141296"/>
          </a:xfrm>
        </p:spPr>
        <p:txBody>
          <a:bodyPr>
            <a:normAutofit/>
          </a:bodyPr>
          <a:lstStyle/>
          <a:p>
            <a:pPr>
              <a:buNone/>
            </a:pPr>
            <a:r>
              <a:rPr lang="fa-IR" sz="3600" dirty="0" smtClean="0"/>
              <a:t>  بی اختیاری ادرار:</a:t>
            </a:r>
          </a:p>
          <a:p>
            <a:pPr>
              <a:buNone/>
            </a:pPr>
            <a:r>
              <a:rPr lang="fa-IR" dirty="0" smtClean="0"/>
              <a:t>   ادرارکردن مکرر در لباس یا رخت خواب به شکل ارادی یا غیرارادی </a:t>
            </a:r>
          </a:p>
          <a:p>
            <a:pPr>
              <a:buNone/>
            </a:pPr>
            <a:r>
              <a:rPr lang="fa-IR" dirty="0" smtClean="0"/>
              <a:t>   حداقل دوبار در هفته وبرای 3ماه متوالی به طوری که سن حداقل 5سال داشته باشد .</a:t>
            </a:r>
          </a:p>
          <a:p>
            <a:pPr>
              <a:buNone/>
            </a:pPr>
            <a:r>
              <a:rPr lang="fa-IR" dirty="0" smtClean="0"/>
              <a:t>   شیوع بی اختیاری ادرار با افزایش سن کاهش می یابد در سنین مدرسه شیوع 5-2در صدبوده در سن 14سالگی 1/5درصد ودر بزرگسالی 1</a:t>
            </a:r>
          </a:p>
          <a:p>
            <a:pPr>
              <a:buNone/>
            </a:pPr>
            <a:r>
              <a:rPr lang="fa-IR" dirty="0" smtClean="0"/>
              <a:t>    درصد است .</a:t>
            </a:r>
          </a:p>
          <a:p>
            <a:pPr>
              <a:buNone/>
            </a:pPr>
            <a:r>
              <a:rPr lang="fa-IR" dirty="0" smtClean="0"/>
              <a:t>    بی اختیاری شبانه 50درصددرپسران شایع تراست و80درصد موارد </a:t>
            </a:r>
          </a:p>
          <a:p>
            <a:pPr>
              <a:buNone/>
            </a:pPr>
            <a:r>
              <a:rPr lang="fa-IR" dirty="0" smtClean="0"/>
              <a:t>   بی اختیاری ادرار را شامل میشود  بی اختیاری روزانه هم در پسران </a:t>
            </a:r>
          </a:p>
          <a:p>
            <a:pPr>
              <a:buNone/>
            </a:pPr>
            <a:r>
              <a:rPr lang="fa-IR" dirty="0" smtClean="0"/>
              <a:t>   شایع تراست .</a:t>
            </a:r>
          </a:p>
          <a:p>
            <a:pPr>
              <a:buNone/>
            </a:pPr>
            <a:r>
              <a:rPr lang="fa-IR" dirty="0" smtClean="0"/>
              <a:t>   بی اختیاری ادرار اغلب خودبه خود بهبود می یابد ولی در مواردی که شروع دیررس داشته باشد بیشتر احتمال دارد که همراه با یک مشکل روانپزشکی باشد .</a:t>
            </a:r>
          </a:p>
          <a:p>
            <a:pPr>
              <a:buNone/>
            </a:pPr>
            <a:endParaRPr lang="fa-IR" dirty="0" smtClean="0"/>
          </a:p>
          <a:p>
            <a:pPr>
              <a:buNone/>
            </a:pPr>
            <a:endParaRPr lang="fa-IR" dirty="0" smtClean="0"/>
          </a:p>
          <a:p>
            <a:pPr>
              <a:buNone/>
            </a:pPr>
            <a:endParaRPr lang="fa-IR" sz="3600" dirty="0"/>
          </a:p>
        </p:txBody>
      </p:sp>
    </p:spTree>
  </p:cSld>
  <p:clrMapOvr>
    <a:masterClrMapping/>
  </p:clrMapOvr>
  <p:transition>
    <p:split dir="in"/>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440</TotalTime>
  <Words>2759</Words>
  <Application>Microsoft Office PowerPoint</Application>
  <PresentationFormat>On-screen Show (4:3)</PresentationFormat>
  <Paragraphs>171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Century Schoolbook</vt:lpstr>
      <vt:lpstr>Times New Roman</vt:lpstr>
      <vt:lpstr>Wingdings</vt:lpstr>
      <vt:lpstr>Wingdings 2</vt: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01</dc:creator>
  <cp:lastModifiedBy>amir771155</cp:lastModifiedBy>
  <cp:revision>113</cp:revision>
  <dcterms:created xsi:type="dcterms:W3CDTF">2018-08-07T19:36:21Z</dcterms:created>
  <dcterms:modified xsi:type="dcterms:W3CDTF">2018-08-10T04:18:20Z</dcterms:modified>
</cp:coreProperties>
</file>